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Average"/>
      <p:regular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1B954A4-2843-4473-A131-60ECB6B9F3FF}">
  <a:tblStyle styleId="{A1B954A4-2843-4473-A131-60ECB6B9F3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CF9453C-5652-45D7-B516-F4CF3102F9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5.xml"/><Relationship Id="rId43" Type="http://schemas.openxmlformats.org/officeDocument/2006/relationships/font" Target="fonts/Average-regular.fntdata"/><Relationship Id="rId24" Type="http://schemas.openxmlformats.org/officeDocument/2006/relationships/slide" Target="slides/slide18.xml"/><Relationship Id="rId46" Type="http://schemas.openxmlformats.org/officeDocument/2006/relationships/font" Target="fonts/OpenSans-italic.fntdata"/><Relationship Id="rId23" Type="http://schemas.openxmlformats.org/officeDocument/2006/relationships/slide" Target="slides/slide17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8f49ce277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8f49ce277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8f49ce277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8f49ce277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f49ce277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f49ce277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8f49ce277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8f49ce277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8f49ce2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8f49ce2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8f49ce277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8f49ce277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8f49ce27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8f49ce27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8f49ce277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8f49ce277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8f49ce277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8f49ce277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8f49ce277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8f49ce277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8f2e665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8f2e665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f49ce277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f49ce277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8f49ce277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8f49ce277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8f49ce277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8f49ce277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8f49ce277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8f49ce277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8f49ce277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8f49ce277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f49ce27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8f49ce27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8f49ce277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8f49ce277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8f49ce277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8f49ce277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8f2e665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8f2e665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8f49ce277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8f49ce277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8f2e6658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8f2e6658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atalog.ldc.upenn.edu/LDC2006S35" TargetMode="External"/><Relationship Id="rId4" Type="http://schemas.openxmlformats.org/officeDocument/2006/relationships/hyperlink" Target="https://catalog.ldc.upenn.edu/LDC2005S26" TargetMode="External"/><Relationship Id="rId5" Type="http://schemas.openxmlformats.org/officeDocument/2006/relationships/hyperlink" Target="http://accent.gmu.edu/" TargetMode="External"/><Relationship Id="rId6" Type="http://schemas.openxmlformats.org/officeDocument/2006/relationships/hyperlink" Target="https://en.wikipedia.org/wiki/Non-native_speech_database" TargetMode="External"/><Relationship Id="rId7" Type="http://schemas.openxmlformats.org/officeDocument/2006/relationships/hyperlink" Target="http://groups.linguistics.northwestern.edu/speech_comm_group/wildcat/" TargetMode="External"/><Relationship Id="rId8" Type="http://schemas.openxmlformats.org/officeDocument/2006/relationships/hyperlink" Target="https://github.com/ProjitB/Audio_Based_Language_Detection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9.jpg"/><Relationship Id="rId6" Type="http://schemas.openxmlformats.org/officeDocument/2006/relationships/image" Target="../media/image8.jpg"/><Relationship Id="rId7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865025" y="1578400"/>
            <a:ext cx="6279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(S)hawarma (M)anifolds (A)re (I)ntelligent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258000" y="31573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GROUP -29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Sound Perception</a:t>
            </a:r>
            <a:endParaRPr/>
          </a:p>
        </p:txBody>
      </p:sp>
      <p:sp>
        <p:nvSpPr>
          <p:cNvPr id="300" name="Google Shape;300;p26"/>
          <p:cNvSpPr txBox="1"/>
          <p:nvPr>
            <p:ph idx="1" type="body"/>
          </p:nvPr>
        </p:nvSpPr>
        <p:spPr>
          <a:xfrm>
            <a:off x="1099450" y="1257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Speech accent recognition is a problem                                                                                         that requires us to understand the Human                                                                              Auditory model.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Most auditory models include the                                                                                               perceptual effects such as: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Spectral analysis on a non-linear frequency scale​ (usually mel or bark scale).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Spectral amplitude compression(​ Dynamic range compression).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Decreased sensitivity at lower (and higher) based on results from ​ equal loudness contours.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Utilisation of temporal features based on long spectral integration intervals(syllabic rate processing).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Auditory masking ​ by tones or noise within a critical frequency band of the tone(or noise).</a:t>
            </a:r>
            <a:endParaRPr sz="1400"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500" y="0"/>
            <a:ext cx="4182500" cy="2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Sound Perception</a:t>
            </a:r>
            <a:endParaRPr/>
          </a:p>
        </p:txBody>
      </p:sp>
      <p:sp>
        <p:nvSpPr>
          <p:cNvPr id="307" name="Google Shape;307;p27"/>
          <p:cNvSpPr txBox="1"/>
          <p:nvPr>
            <p:ph idx="1" type="body"/>
          </p:nvPr>
        </p:nvSpPr>
        <p:spPr>
          <a:xfrm>
            <a:off x="1297500" y="1307850"/>
            <a:ext cx="7038900" cy="32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Perceptual effects included in PLP(Perceptual linear Predictive)  are: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Critical band spectral analysis using bark frequency scale with variable bandwidth trapezoidal filters.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Asymmetric auditory filters with a 25db/Bark slope at the high frequency cutoff and a 10db/Bark slope at the low frequency cutoff.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Use of the equal loudness contours to approximate unequal sensitivity of human hearing to different frequency components of the signal.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Use of the non-linear relationship between sound intensity and perceived loudness using cubic root compression method on the spectral levels.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Other auditory perception models: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​ Lyon’s Cochlear model.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​ Ensemble Interval Histogram model.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MFCC (Mel-Frequency Cepstral Coefficients)</a:t>
            </a:r>
            <a:endParaRPr/>
          </a:p>
        </p:txBody>
      </p:sp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MFCC is a PLP feature which works in combination of DFT and LP techniques.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MFCC we capture spectral envelope(curve connecting all formants).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Mel-frequency analysis of speech is based on human perception experiments.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It is observed that the human ear acts as filter.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It concentrates on only certain frequency components.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Cepstral coefficients h[K] obtained for the Mel-spectrum are referred to as Mel-frequency cepstral coefficients.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CENS (Chroma Energy Normalized)</a:t>
            </a:r>
            <a:endParaRPr/>
          </a:p>
        </p:txBody>
      </p:sp>
      <p:sp>
        <p:nvSpPr>
          <p:cNvPr id="319" name="Google Shape;319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To compute CENS features, following steps are taken after obtaining chroma vectors using chroma_cqt: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Normalization of the each chroma vector.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Quantization of amplitude based on “log-like” amplitude thresholds.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Smoothing with sliding window.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CENS feature are robust to dynamics, timbre and articulation. Generally used in audio matching and retrieval applications.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</a:t>
            </a:r>
            <a:endParaRPr/>
          </a:p>
        </p:txBody>
      </p:sp>
      <p:sp>
        <p:nvSpPr>
          <p:cNvPr id="325" name="Google Shape;325;p30"/>
          <p:cNvSpPr txBox="1"/>
          <p:nvPr>
            <p:ph idx="1" type="body"/>
          </p:nvPr>
        </p:nvSpPr>
        <p:spPr>
          <a:xfrm>
            <a:off x="1297500" y="1362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[Where we got our data from -- speech accent archive ,wildcat, youtube, etc]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(Structured Data) </a:t>
            </a:r>
            <a:r>
              <a:rPr lang="en-GB" sz="1600"/>
              <a:t>Speech accent archive from George Mason University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30-second clips of 22 languages across globe.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Metadata containing gender, location, age, etc. (Not Used)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(Unstructured Data) Youtube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20-second clips of 3 languages </a:t>
            </a:r>
            <a:r>
              <a:rPr lang="en-GB" sz="1600"/>
              <a:t>Bengali</a:t>
            </a:r>
            <a:r>
              <a:rPr lang="en-GB" sz="1600"/>
              <a:t>, Telugu &amp; Malayali .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Mostly audio clips of politicians, celebrities interviewing.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.wav files are preferred for processing, since they are lossless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of Feature Extraction</a:t>
            </a:r>
            <a:endParaRPr/>
          </a:p>
        </p:txBody>
      </p:sp>
      <p:sp>
        <p:nvSpPr>
          <p:cNvPr id="331" name="Google Shape;331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Speech is analyzed over short analysis window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For each short analysis window a spectrum is obtained using FFT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Spectrum is passed through Mel-filters to obtain Mel-Spectrum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Cepstral analysis is performed on the Merl-spectrum to obtain coefficients.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This speech is represented as a sequence of cepstral vectors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It is these cepstral vectors which are given to pattern classifiers for the purpose of    accent classification.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Preprocessing &amp; feature extraction</a:t>
            </a:r>
            <a:endParaRPr/>
          </a:p>
        </p:txBody>
      </p:sp>
      <p:sp>
        <p:nvSpPr>
          <p:cNvPr id="337" name="Google Shape;337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Audio o f sequence lengths less than 30 seconds are zero padded to get the sequence length right for every data point.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labels are one-hot encoded into a matrix(Binary class matrix).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Each audio file is searched for silence intervals. These intervals are cropped out of the sequence.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MFCC/ CENS feature extraction and Normalisation.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For training the CNN on top of this we represent each sequence in a 13*36 array.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</a:t>
            </a:r>
            <a:endParaRPr/>
          </a:p>
        </p:txBody>
      </p:sp>
      <p:sp>
        <p:nvSpPr>
          <p:cNvPr id="343" name="Google Shape;343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CNN applies a series of convolutional filters to raw data to learn a </a:t>
            </a:r>
            <a:r>
              <a:rPr lang="en-GB" sz="1600"/>
              <a:t>hierarchical</a:t>
            </a:r>
            <a:r>
              <a:rPr lang="en-GB" sz="1600"/>
              <a:t> model of features for specific task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Our model has 3 types of layers. Convolutional layer, Pooling Layer and fully connected layer.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conv layer filters input data and captures spatially correlated features.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Pooling layers for downsampling.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Fully connected layer for NN classification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44" name="Google Shape;3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763" y="3212550"/>
            <a:ext cx="27146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Parameters for the CNN</a:t>
            </a:r>
            <a:endParaRPr/>
          </a:p>
        </p:txBody>
      </p:sp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1113400" y="1567550"/>
            <a:ext cx="72231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convolutional layer we use a convolutional patch of (3,3), stride(1,1)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max pool layer consists of (2,2) pooling kernel and stride(2,2)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‘relu’ activation is used for non-linearity 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 The fully connected units are tuned on top of the second layer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IMPLEMENTATION: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network is implemented using KERAS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Optimizer = adam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Exponential decay rate = 0.95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Number of epochs = 100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Dropout = 0.1</a:t>
            </a:r>
            <a:endParaRPr sz="16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763" y="3212550"/>
            <a:ext cx="27146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1</a:t>
            </a:r>
            <a:endParaRPr/>
          </a:p>
        </p:txBody>
      </p:sp>
      <p:sp>
        <p:nvSpPr>
          <p:cNvPr id="357" name="Google Shape;357;p35"/>
          <p:cNvSpPr txBox="1"/>
          <p:nvPr>
            <p:ph idx="1" type="body"/>
          </p:nvPr>
        </p:nvSpPr>
        <p:spPr>
          <a:xfrm>
            <a:off x="1297500" y="12106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train CNN for structured Hindi, Telugu, Malayalam, Bengal audio clips with MFCC features.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Training set: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27 Hindi samples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 Telugu samples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 Malayalam samples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 Bengali samples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-GB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 set: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 Hindi samples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 Telugu samples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 Malayalam samples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 Bengali samples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Char char="●"/>
            </a:pPr>
            <a:r>
              <a:rPr lang="en-GB" sz="1600"/>
              <a:t>Accuracy: 0.55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58" name="Google Shape;358;p35"/>
          <p:cNvGraphicFramePr/>
          <p:nvPr/>
        </p:nvGraphicFramePr>
        <p:xfrm>
          <a:off x="5602225" y="283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{A1B954A4-2843-4473-A131-60ECB6B9F3FF}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3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5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6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2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59" name="Google Shape;359;p35"/>
          <p:cNvSpPr txBox="1"/>
          <p:nvPr/>
        </p:nvSpPr>
        <p:spPr>
          <a:xfrm>
            <a:off x="5602225" y="2497925"/>
            <a:ext cx="2010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Confusion Matrix</a:t>
            </a:r>
            <a:endParaRPr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ctrTitle"/>
          </p:nvPr>
        </p:nvSpPr>
        <p:spPr>
          <a:xfrm>
            <a:off x="3387150" y="1271875"/>
            <a:ext cx="5087400" cy="16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Accent Classification</a:t>
            </a:r>
            <a:endParaRPr sz="4800"/>
          </a:p>
        </p:txBody>
      </p:sp>
      <p:sp>
        <p:nvSpPr>
          <p:cNvPr id="235" name="Google Shape;235;p18"/>
          <p:cNvSpPr txBox="1"/>
          <p:nvPr>
            <p:ph idx="1" type="subTitle"/>
          </p:nvPr>
        </p:nvSpPr>
        <p:spPr>
          <a:xfrm>
            <a:off x="4572000" y="3255525"/>
            <a:ext cx="4127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Audio Based Language Detection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2</a:t>
            </a:r>
            <a:endParaRPr/>
          </a:p>
        </p:txBody>
      </p:sp>
      <p:sp>
        <p:nvSpPr>
          <p:cNvPr id="365" name="Google Shape;365;p36"/>
          <p:cNvSpPr txBox="1"/>
          <p:nvPr>
            <p:ph idx="1" type="body"/>
          </p:nvPr>
        </p:nvSpPr>
        <p:spPr>
          <a:xfrm>
            <a:off x="1297500" y="9113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We train CNN for structured Hindi, Telugu, Malayalam, Bengal audio clips with Chroma CENS features</a:t>
            </a:r>
            <a:endParaRPr sz="1600">
              <a:solidFill>
                <a:srgbClr val="FFFFFF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●"/>
            </a:pPr>
            <a:r>
              <a:rPr lang="en-GB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Training Set:</a:t>
            </a: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27 Hindi samples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 Telugu samples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 Malayalam samples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 Bengali samples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pen Sans"/>
              <a:buChar char="●"/>
            </a:pPr>
            <a:r>
              <a:rPr lang="en-GB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 Set:</a:t>
            </a:r>
            <a:endParaRPr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 Hindi samples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 Telugu samples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 Malayalam samples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 Bengali samples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lang="en-GB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Accuracy: 0.37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66" name="Google Shape;366;p36"/>
          <p:cNvGraphicFramePr/>
          <p:nvPr/>
        </p:nvGraphicFramePr>
        <p:xfrm>
          <a:off x="57881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{A1B954A4-2843-4473-A131-60ECB6B9F3FF}</a:tableStyleId>
              </a:tblPr>
              <a:tblGrid>
                <a:gridCol w="327000"/>
                <a:gridCol w="327000"/>
                <a:gridCol w="327000"/>
                <a:gridCol w="327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 sz="1100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7" name="Google Shape;367;p36"/>
          <p:cNvSpPr txBox="1"/>
          <p:nvPr/>
        </p:nvSpPr>
        <p:spPr>
          <a:xfrm>
            <a:off x="5740375" y="2262150"/>
            <a:ext cx="1635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Confusion Matrix</a:t>
            </a:r>
            <a:endParaRPr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3</a:t>
            </a:r>
            <a:endParaRPr/>
          </a:p>
        </p:txBody>
      </p:sp>
      <p:sp>
        <p:nvSpPr>
          <p:cNvPr id="373" name="Google Shape;373;p37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We train CNN for unstructured Hindi, Telugu, Malayalam, Bengali audio clips extracted from youtube with MFCC features.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GB" sz="1500">
                <a:latin typeface="Open Sans"/>
                <a:ea typeface="Open Sans"/>
                <a:cs typeface="Open Sans"/>
                <a:sym typeface="Open Sans"/>
              </a:rPr>
              <a:t>Training Set: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27 Hindi samples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9 Telugu samples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16 Malayalam samples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17 Bengali samples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●"/>
            </a:pPr>
            <a:r>
              <a:rPr lang="en-GB" sz="1500">
                <a:latin typeface="Open Sans"/>
                <a:ea typeface="Open Sans"/>
                <a:cs typeface="Open Sans"/>
                <a:sym typeface="Open Sans"/>
              </a:rPr>
              <a:t>Test Set: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6 Hindi samples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5 Telugu samples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4 Malayalam samples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-GB" sz="1200">
                <a:latin typeface="Open Sans"/>
                <a:ea typeface="Open Sans"/>
                <a:cs typeface="Open Sans"/>
                <a:sym typeface="Open Sans"/>
              </a:rPr>
              <a:t>3 Bengali samples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Accuracy: 0.42</a:t>
            </a:r>
            <a:endParaRPr sz="1600"/>
          </a:p>
        </p:txBody>
      </p:sp>
      <p:graphicFrame>
        <p:nvGraphicFramePr>
          <p:cNvPr id="374" name="Google Shape;374;p37"/>
          <p:cNvGraphicFramePr/>
          <p:nvPr/>
        </p:nvGraphicFramePr>
        <p:xfrm>
          <a:off x="63157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{DCF9453C-5652-45D7-B516-F4CF3102F96D}</a:tableStyleId>
              </a:tblPr>
              <a:tblGrid>
                <a:gridCol w="340800"/>
                <a:gridCol w="327000"/>
                <a:gridCol w="327000"/>
                <a:gridCol w="3270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75" name="Google Shape;375;p37"/>
          <p:cNvSpPr txBox="1"/>
          <p:nvPr/>
        </p:nvSpPr>
        <p:spPr>
          <a:xfrm>
            <a:off x="6256200" y="2188650"/>
            <a:ext cx="1776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Confusion Matrix</a:t>
            </a:r>
            <a:endParaRPr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4</a:t>
            </a:r>
            <a:endParaRPr/>
          </a:p>
        </p:txBody>
      </p:sp>
      <p:sp>
        <p:nvSpPr>
          <p:cNvPr id="381" name="Google Shape;381;p3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train CNN for unstructured Hindi, Telugu, Malayalam, Bengal audio clips extracted from youtube with chroma_CENS features, with the same train-test split.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Accuracy: 0.27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82" name="Google Shape;382;p38"/>
          <p:cNvGraphicFramePr/>
          <p:nvPr/>
        </p:nvGraphicFramePr>
        <p:xfrm>
          <a:off x="5618625" y="29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{A1B954A4-2843-4473-A131-60ECB6B9F3FF}</a:tableStyleId>
              </a:tblPr>
              <a:tblGrid>
                <a:gridCol w="327000"/>
                <a:gridCol w="327000"/>
                <a:gridCol w="327000"/>
                <a:gridCol w="327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3" name="Google Shape;383;p38"/>
          <p:cNvSpPr txBox="1"/>
          <p:nvPr/>
        </p:nvSpPr>
        <p:spPr>
          <a:xfrm>
            <a:off x="5482475" y="2571750"/>
            <a:ext cx="172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Confusion Matrix</a:t>
            </a:r>
            <a:endParaRPr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/>
          <p:nvPr>
            <p:ph type="title"/>
          </p:nvPr>
        </p:nvSpPr>
        <p:spPr>
          <a:xfrm>
            <a:off x="1297500" y="370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 5</a:t>
            </a:r>
            <a:endParaRPr/>
          </a:p>
        </p:txBody>
      </p:sp>
      <p:sp>
        <p:nvSpPr>
          <p:cNvPr id="389" name="Google Shape;389;p39"/>
          <p:cNvSpPr txBox="1"/>
          <p:nvPr>
            <p:ph idx="1" type="body"/>
          </p:nvPr>
        </p:nvSpPr>
        <p:spPr>
          <a:xfrm>
            <a:off x="1297500" y="14308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train CNN for structured Mandarin, Arabic, English, Hindi audio clips with MFCC features.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Training set includes: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160 samples from English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100 samples from Mandarin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66 samples from Arabic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33 samples from Hindi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Accuracy: 0.75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Results</a:t>
            </a:r>
            <a:endParaRPr/>
          </a:p>
        </p:txBody>
      </p:sp>
      <p:sp>
        <p:nvSpPr>
          <p:cNvPr id="395" name="Google Shape;395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We notice that the accuracy changes with the random train test split.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This is due to a lot of gender and other bias in the data collection method.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Qualitative Analysis and Future Work</a:t>
            </a:r>
            <a:endParaRPr/>
          </a:p>
        </p:txBody>
      </p:sp>
      <p:sp>
        <p:nvSpPr>
          <p:cNvPr id="401" name="Google Shape;401;p4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02" name="Google Shape;402;p4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need a lot of annotated data to leverage the </a:t>
            </a:r>
            <a:r>
              <a:rPr lang="en-GB" sz="1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r>
              <a:rPr lang="en-GB" sz="1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of deep learning methods like CNNs, LSTMs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04" name="Google Shape;404;p4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  would have liked to use some sequence modelling technique like HMMs and LSTMs and extend our method for other features like FBANKS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06" name="Google Shape;406;p41"/>
          <p:cNvSpPr txBox="1"/>
          <p:nvPr>
            <p:ph idx="1" type="body"/>
          </p:nvPr>
        </p:nvSpPr>
        <p:spPr>
          <a:xfrm>
            <a:off x="2030400" y="3573377"/>
            <a:ext cx="587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performance of CNN </a:t>
            </a:r>
            <a:r>
              <a:rPr lang="en-GB"/>
              <a:t>benefited</a:t>
            </a:r>
            <a:r>
              <a:rPr lang="en-GB"/>
              <a:t> from the large amount of data per class for the last experiment. However, we wanted to experiment with indian languages. Building a standard speech accent corpus for indian corpus can greatly </a:t>
            </a:r>
            <a:r>
              <a:rPr lang="en-GB"/>
              <a:t>benefit</a:t>
            </a:r>
            <a:r>
              <a:rPr lang="en-GB"/>
              <a:t> pattern recognition algorithms to perform better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Dependencies/ Python packages:</a:t>
            </a:r>
            <a:endParaRPr/>
          </a:p>
        </p:txBody>
      </p:sp>
      <p:sp>
        <p:nvSpPr>
          <p:cNvPr id="412" name="Google Shape;412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Python 3.x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Keras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Numpy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Beautiful Soup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Pydub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Scikit-learn -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Librosa - Speech processing library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</a:t>
            </a:r>
            <a:r>
              <a:rPr lang="en-GB"/>
              <a:t>relevant</a:t>
            </a:r>
            <a:r>
              <a:rPr lang="en-GB"/>
              <a:t> to accent classification:</a:t>
            </a:r>
            <a:endParaRPr/>
          </a:p>
        </p:txBody>
      </p:sp>
      <p:sp>
        <p:nvSpPr>
          <p:cNvPr id="418" name="Google Shape;418;p4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CLSU 1.2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[LINK]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CSLU 22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[LINK]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Speech Accent Archive</a:t>
            </a:r>
            <a:r>
              <a:rPr lang="en-GB" u="sng">
                <a:solidFill>
                  <a:schemeClr val="hlink"/>
                </a:solidFill>
                <a:hlinkClick r:id="rId5"/>
              </a:rPr>
              <a:t>[LINK]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Non-Native speech database</a:t>
            </a:r>
            <a:r>
              <a:rPr lang="en-GB" u="sng">
                <a:solidFill>
                  <a:schemeClr val="hlink"/>
                </a:solidFill>
                <a:hlinkClick r:id="rId6"/>
              </a:rPr>
              <a:t>[LINK]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Wild-cat corpus of native and foreign accented english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[LINK]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8"/>
              </a:rPr>
              <a:t>[GITHUB_LINK]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>
            <p:ph type="title"/>
          </p:nvPr>
        </p:nvSpPr>
        <p:spPr>
          <a:xfrm>
            <a:off x="645300" y="1833775"/>
            <a:ext cx="30633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24" name="Google Shape;424;p44"/>
          <p:cNvSpPr txBox="1"/>
          <p:nvPr>
            <p:ph idx="1" type="body"/>
          </p:nvPr>
        </p:nvSpPr>
        <p:spPr>
          <a:xfrm>
            <a:off x="7739900" y="535850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25" name="Google Shape;425;p4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26" name="Google Shape;426;p4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34" name="Google Shape;434;p4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68" y="169888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" name="Google Shape;436;p4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37" name="Google Shape;437;p4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1" name="Google Shape;441;p44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4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44" name="Google Shape;444;p4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8" name="Google Shape;448;p4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49" name="Google Shape;449;p4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" name="Google Shape;450;p4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51" name="Google Shape;451;p4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4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56" name="Google Shape;456;p4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7" name="Google Shape;457;p4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58" name="Google Shape;458;p4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60" name="Google Shape;460;p44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61" name="Google Shape;461;p4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62" name="Google Shape;462;p4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0" name="Google Shape;470;p44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66551" y="19629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7FFFA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66551" y="22884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 Accent Classification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66551" y="2613901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Project</a:t>
            </a: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Overview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248701" y="29289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Background and Related work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66550" y="3341025"/>
            <a:ext cx="301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Sound Perception and MFCC features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266539" y="405892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Experimental Results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266548" y="3733413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266550" y="4398175"/>
            <a:ext cx="30183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Qualitative Analysis and future work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person's speech accent in English denotes where the person is from, as pronunciation isn't standard in English. It differs from a person's dialect. Therefore accent can be considered to have unique or distinctive features of speech that can be extracted to classify them 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generalise for a native region.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Accent Classification?</a:t>
            </a:r>
            <a:endParaRPr/>
          </a:p>
        </p:txBody>
      </p:sp>
      <p:sp>
        <p:nvSpPr>
          <p:cNvPr id="260" name="Google Shape;260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Accent classification can enhance the automatic speech recognition system by identifying the ethnicity of a speaker and switching to a speech recognition system that is trained for that particular accent.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country such as India having vast  accent variants, this problem becomes essential for research.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</a:t>
            </a:r>
            <a:r>
              <a:rPr lang="en-GB"/>
              <a:t>addition</a:t>
            </a:r>
            <a:r>
              <a:rPr lang="en-GB"/>
              <a:t> to accent recognition systems which provide identification of a speaker’s ethnicity, is crucial in applications such as crime investigations.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 Overview</a:t>
            </a:r>
            <a:endParaRPr/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this project, we attempt to solve the problem of classifying  non-native english speech.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30 second accented voice clips are the target classes.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3 major steps to approach the task 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Data collection &amp; Pre-processing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Extraction of relevant speech features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Training classification algorithm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Mathematical Formulation</a:t>
            </a:r>
            <a:endParaRPr/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1221300" y="1415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Assume non-native english speaker  </a:t>
            </a:r>
            <a:r>
              <a:rPr i="1" lang="en-GB" sz="1400"/>
              <a:t>s</a:t>
            </a:r>
            <a:r>
              <a:rPr lang="en-GB" sz="1400"/>
              <a:t>.  Let  L</a:t>
            </a:r>
            <a:r>
              <a:rPr baseline="-25000" lang="en-GB" sz="1400"/>
              <a:t>s</a:t>
            </a: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aseline="-25000" i="1"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400"/>
              <a:t>be the language of speaker which is a subset of all non-english languages. Given  n-second clip</a:t>
            </a:r>
            <a:r>
              <a:rPr lang="en-GB" sz="1400">
                <a:solidFill>
                  <a:srgbClr val="FFFFFF"/>
                </a:solidFill>
              </a:rPr>
              <a:t>  </a:t>
            </a:r>
            <a:r>
              <a:rPr i="1"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aseline="-25000" i="1"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s,n </a:t>
            </a:r>
            <a:r>
              <a:rPr lang="en-GB" sz="1400">
                <a:solidFill>
                  <a:srgbClr val="FFFFFF"/>
                </a:solidFill>
              </a:rPr>
              <a:t>,</a:t>
            </a:r>
            <a:r>
              <a:rPr lang="en-GB" sz="1400"/>
              <a:t> subset of all clips 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Find a mapping </a:t>
            </a:r>
            <a:r>
              <a:rPr i="1" lang="en-GB" sz="1400"/>
              <a:t>Q: C-&gt; L</a:t>
            </a:r>
            <a:r>
              <a:rPr lang="en-GB" sz="1400"/>
              <a:t> </a:t>
            </a: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such that the occurrence of prediction misses </a:t>
            </a:r>
            <a:r>
              <a:rPr i="1"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i="1"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aseline="-25000" i="1"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s,n</a:t>
            </a: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 != </a:t>
            </a:r>
            <a:r>
              <a:rPr i="1"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baseline="-25000" i="1"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 </a:t>
            </a: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 minimised.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Define the function F ​ , ​ for a subset​ C​ n​ , subset of ​ C.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Where                 if  x = y or 0 otherwise. The function            is the number of prediction misses for all              .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Accent classification can now be formulated as an optimization problem.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8" name="Google Shape;2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825" y="2923650"/>
            <a:ext cx="2548025" cy="4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725" y="3610825"/>
            <a:ext cx="717925" cy="1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322" y="3653427"/>
            <a:ext cx="494653" cy="1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1550" y="3911325"/>
            <a:ext cx="535874" cy="1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Optimization</a:t>
            </a:r>
            <a:endParaRPr/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The objective is to find the best mapping       for the clip set Cn. ​ 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Given a 30-second clip </a:t>
            </a:r>
            <a:r>
              <a:rPr i="1" lang="en-GB" sz="1400"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aseline="-25000" i="1" lang="en-GB" sz="1400">
                <a:latin typeface="Open Sans"/>
                <a:ea typeface="Open Sans"/>
                <a:cs typeface="Open Sans"/>
                <a:sym typeface="Open Sans"/>
              </a:rPr>
              <a:t>s,30 </a:t>
            </a: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 of a non-native english speaker, we seek to classify </a:t>
            </a:r>
            <a:r>
              <a:rPr i="1" lang="en-GB" sz="1400"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baseline="-25000" i="1" lang="en-GB" sz="1400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 into one of the six languages: Bengali, Malayali, Telugu, English, Arabic, Mandarin.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In this work our approach involves feature extraction, feature descriptors and machine learning.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GB" sz="1400">
                <a:latin typeface="Open Sans"/>
                <a:ea typeface="Open Sans"/>
                <a:cs typeface="Open Sans"/>
                <a:sym typeface="Open Sans"/>
              </a:rPr>
              <a:t>Acoustic features MFCC are extracted from the .wav files. Principal Component Analysis (PCA) is use for feature descriptors. Convolutional Neural Network (CNN) is used for machine learning.</a:t>
            </a:r>
            <a:endParaRPr sz="1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8" name="Google Shape;2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275" y="1647725"/>
            <a:ext cx="178225" cy="2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&amp; Related Work</a:t>
            </a:r>
            <a:endParaRPr/>
          </a:p>
        </p:txBody>
      </p:sp>
      <p:sp>
        <p:nvSpPr>
          <p:cNvPr id="294" name="Google Shape;294;p25"/>
          <p:cNvSpPr txBox="1"/>
          <p:nvPr>
            <p:ph idx="1" type="body"/>
          </p:nvPr>
        </p:nvSpPr>
        <p:spPr>
          <a:xfrm>
            <a:off x="1229175" y="14016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Multiple </a:t>
            </a:r>
            <a:r>
              <a:rPr lang="en-GB"/>
              <a:t>approaches</a:t>
            </a:r>
            <a:r>
              <a:rPr lang="en-GB"/>
              <a:t> exist to the task, from classical Gaussian Mixture Models and Hidden Mixture models to ML methods of SVM &amp; MLP, then further to deep learning neural learning methods of LSTM &amp; CNN.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SVMs &amp; HMMs on top of acoustic features have been heavily used and cited in literature.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other application of neural networks DNN with more than 6 layers and 1024 neural units outperforms shallow NNs with improved accent detection across tested languages.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Accent Classification on audio sequence &lt;30 seconds is more of a challenging  as number of features in such  case affect the performance of the classifier inversely.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real life example can be considered as crime investigation where only limited audio data is to be used to classify accent.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Additionally an efficient ASR system should classify accent and quickly be able to switch to ans ASR which is particularly designed for an accent.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